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3" r:id="rId3"/>
    <p:sldId id="446" r:id="rId4"/>
    <p:sldId id="458" r:id="rId5"/>
    <p:sldId id="456" r:id="rId6"/>
    <p:sldId id="461" r:id="rId7"/>
    <p:sldId id="466" r:id="rId8"/>
    <p:sldId id="468" r:id="rId9"/>
    <p:sldId id="413" r:id="rId10"/>
    <p:sldId id="412" r:id="rId11"/>
    <p:sldId id="441" r:id="rId12"/>
    <p:sldId id="464" r:id="rId13"/>
    <p:sldId id="463" r:id="rId14"/>
    <p:sldId id="469" r:id="rId15"/>
    <p:sldId id="375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E42"/>
    <a:srgbClr val="003366"/>
    <a:srgbClr val="FE40E7"/>
    <a:srgbClr val="00853F"/>
    <a:srgbClr val="00A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57799D-6912-466D-9C31-EBA6B62C3CF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16D9AD-F512-4DF6-860A-B59CB5E76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D965-E5D4-492F-B210-476447691951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3E17-E975-4838-AA99-867BF3B03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5" y="1020431"/>
            <a:ext cx="10993549" cy="2477781"/>
          </a:xfrm>
          <a:effectLst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84" y="3514536"/>
            <a:ext cx="10993549" cy="10369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B1D21C-7483-4761-A4D8-735C11501755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581184" y="4699995"/>
            <a:ext cx="10993549" cy="669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dirty="0"/>
              <a:t>Department of Mechanical Engineering</a:t>
            </a:r>
          </a:p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rgbClr val="003366"/>
                </a:solidFill>
              </a:rPr>
              <a:t>Clean energy research</a:t>
            </a:r>
          </a:p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rgbClr val="00853F"/>
                </a:solidFill>
              </a:rPr>
              <a:t>Energy and computational Modeling Lab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6" y="362669"/>
            <a:ext cx="10058400" cy="85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6182" y="5920497"/>
            <a:ext cx="120534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6075" y="5722110"/>
            <a:ext cx="810780" cy="1082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F87C0A-6D6A-40DE-A016-10CDBE10E5F7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44" y="344803"/>
            <a:ext cx="11261990" cy="103205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4" y="1376855"/>
            <a:ext cx="11153763" cy="4939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2431-8761-4F8A-80B2-CF8FCD22D20E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6403754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51" y="441434"/>
            <a:ext cx="2103356" cy="774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7354" y="6357716"/>
            <a:ext cx="803563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63" y="6022911"/>
            <a:ext cx="593161" cy="792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873850-0344-4CA8-B7CA-482CA1E2D2AF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20" y="5341020"/>
            <a:ext cx="10058400" cy="85175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44" y="352698"/>
            <a:ext cx="11193832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43" y="1460623"/>
            <a:ext cx="5422391" cy="49371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460623"/>
            <a:ext cx="5462458" cy="49371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30B-7503-4F45-BAD4-84C623D1C4D5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22" name="Freeform 21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51" y="441434"/>
            <a:ext cx="2103356" cy="774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043" y="378450"/>
            <a:ext cx="11299527" cy="993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464" y="142461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3" y="2028510"/>
            <a:ext cx="5517251" cy="436927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6642" y="1432420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6664" y="2028510"/>
            <a:ext cx="5799906" cy="437524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F5FF-19B8-4C93-87EF-1AC52810C681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16" name="Freeform 15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51" y="441434"/>
            <a:ext cx="2103356" cy="774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003-F72D-47D8-8F59-B0B26865F37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043" y="376961"/>
            <a:ext cx="11286465" cy="955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51" y="441434"/>
            <a:ext cx="2103356" cy="77409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14" name="Freeform 13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B46-ED19-4E17-B138-FDAE48E98686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8" name="Freeform 7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E3DF-6EBF-4DFD-AF9F-138D096CF12D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558299" y="6152826"/>
            <a:ext cx="825416" cy="639863"/>
            <a:chOff x="10558299" y="6152826"/>
            <a:chExt cx="825416" cy="63986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10558299" y="6403754"/>
              <a:ext cx="709449" cy="388935"/>
              <a:chOff x="2743199" y="1324126"/>
              <a:chExt cx="1418898" cy="431461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2743200" y="1324126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2743200" y="1450823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2743199" y="1587244"/>
                <a:ext cx="1418897" cy="168343"/>
              </a:xfrm>
              <a:custGeom>
                <a:avLst/>
                <a:gdLst>
                  <a:gd name="connsiteX0" fmla="*/ 0 w 1418897"/>
                  <a:gd name="connsiteY0" fmla="*/ 94771 h 168343"/>
                  <a:gd name="connsiteX1" fmla="*/ 231228 w 1418897"/>
                  <a:gd name="connsiteY1" fmla="*/ 177 h 168343"/>
                  <a:gd name="connsiteX2" fmla="*/ 588579 w 1418897"/>
                  <a:gd name="connsiteY2" fmla="*/ 73750 h 168343"/>
                  <a:gd name="connsiteX3" fmla="*/ 987972 w 1418897"/>
                  <a:gd name="connsiteY3" fmla="*/ 168343 h 168343"/>
                  <a:gd name="connsiteX4" fmla="*/ 1418897 w 1418897"/>
                  <a:gd name="connsiteY4" fmla="*/ 73750 h 16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897" h="168343">
                    <a:moveTo>
                      <a:pt x="0" y="94771"/>
                    </a:moveTo>
                    <a:cubicBezTo>
                      <a:pt x="66566" y="49225"/>
                      <a:pt x="133132" y="3680"/>
                      <a:pt x="231228" y="177"/>
                    </a:cubicBezTo>
                    <a:cubicBezTo>
                      <a:pt x="329324" y="-3326"/>
                      <a:pt x="462455" y="45722"/>
                      <a:pt x="588579" y="73750"/>
                    </a:cubicBezTo>
                    <a:cubicBezTo>
                      <a:pt x="714703" y="101778"/>
                      <a:pt x="849586" y="168343"/>
                      <a:pt x="987972" y="168343"/>
                    </a:cubicBezTo>
                    <a:cubicBezTo>
                      <a:pt x="1126358" y="168343"/>
                      <a:pt x="1272627" y="121046"/>
                      <a:pt x="1418897" y="73750"/>
                    </a:cubicBezTo>
                  </a:path>
                </a:pathLst>
              </a:custGeom>
              <a:noFill/>
              <a:ln w="38100">
                <a:solidFill>
                  <a:srgbClr val="0085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 userDrawn="1"/>
          </p:nvSpPr>
          <p:spPr>
            <a:xfrm>
              <a:off x="10704446" y="6152826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3366"/>
                  </a:solidFill>
                </a:rPr>
                <a:t>ECM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8E7C-E2BD-433B-9029-E952C6B84138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044" y="407142"/>
            <a:ext cx="11277912" cy="101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44" y="1512842"/>
            <a:ext cx="11277912" cy="4803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3910" y="640375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71972A-B932-4884-BC3E-6FCB2C1ED77E}" type="datetime1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044" y="6403756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8365" y="6397789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044" y="212945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31636" y="214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0" y="214723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80" y="1064178"/>
            <a:ext cx="10993549" cy="1900558"/>
          </a:xfrm>
        </p:spPr>
        <p:txBody>
          <a:bodyPr>
            <a:normAutofit/>
          </a:bodyPr>
          <a:lstStyle/>
          <a:p>
            <a:r>
              <a:rPr lang="en-US" sz="2800" b="1" dirty="0"/>
              <a:t>QUANTIFYING THE UNCERTAINTY IN Wind Power Production Using Meteodyn WT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192" y="3586276"/>
            <a:ext cx="10993549" cy="436680"/>
          </a:xfrm>
        </p:spPr>
        <p:txBody>
          <a:bodyPr numCol="1">
            <a:normAutofit/>
          </a:bodyPr>
          <a:lstStyle/>
          <a:p>
            <a:pPr>
              <a:spcAft>
                <a:spcPts val="200"/>
              </a:spcAft>
            </a:pPr>
            <a:r>
              <a:rPr lang="en-US" dirty="0"/>
              <a:t>	October 31,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3759" y="2834906"/>
            <a:ext cx="236027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200"/>
              </a:spcAft>
              <a:buClr>
                <a:srgbClr val="4590B8"/>
              </a:buClr>
              <a:buSzPct val="92000"/>
            </a:pPr>
            <a:r>
              <a:rPr lang="en-US" sz="1500" b="1" cap="all" dirty="0">
                <a:solidFill>
                  <a:srgbClr val="4590B8"/>
                </a:solidFill>
              </a:rPr>
              <a:t>Bray k. Moll</a:t>
            </a:r>
          </a:p>
          <a:p>
            <a:pPr lvl="0" algn="ctr">
              <a:spcBef>
                <a:spcPts val="200"/>
              </a:spcBef>
              <a:spcAft>
                <a:spcPts val="200"/>
              </a:spcAft>
              <a:buClr>
                <a:srgbClr val="4590B8"/>
              </a:buClr>
              <a:buSzPct val="92000"/>
            </a:pPr>
            <a:r>
              <a:rPr lang="en-US" sz="1000" i="1" cap="all" dirty="0">
                <a:solidFill>
                  <a:srgbClr val="4590B8"/>
                </a:solidFill>
              </a:rPr>
              <a:t>Undergraduate Research ASSISTANT</a:t>
            </a:r>
          </a:p>
          <a:p>
            <a:pPr lvl="0" algn="ctr">
              <a:spcBef>
                <a:spcPts val="2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en-US" sz="1000" i="1" cap="all" dirty="0">
                <a:solidFill>
                  <a:srgbClr val="4590B8"/>
                </a:solidFill>
              </a:rPr>
              <a:t>Northern Arizona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0886" y="2840035"/>
            <a:ext cx="2579206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200"/>
              </a:spcAft>
              <a:buClr>
                <a:srgbClr val="4590B8"/>
              </a:buClr>
              <a:buSzPct val="92000"/>
            </a:pPr>
            <a:r>
              <a:rPr lang="en-US" sz="1400" b="1" cap="all" dirty="0">
                <a:solidFill>
                  <a:srgbClr val="4590B8"/>
                </a:solidFill>
              </a:rPr>
              <a:t>Thomas l.  Acker, P</a:t>
            </a:r>
            <a:r>
              <a:rPr lang="en-US" sz="1400" b="1" dirty="0">
                <a:solidFill>
                  <a:srgbClr val="4590B8"/>
                </a:solidFill>
              </a:rPr>
              <a:t>h</a:t>
            </a:r>
            <a:r>
              <a:rPr lang="en-US" sz="1400" b="1" cap="all" dirty="0">
                <a:solidFill>
                  <a:srgbClr val="4590B8"/>
                </a:solidFill>
              </a:rPr>
              <a:t>D</a:t>
            </a:r>
          </a:p>
          <a:p>
            <a:pPr algn="ctr">
              <a:spcBef>
                <a:spcPct val="20000"/>
              </a:spcBef>
              <a:spcAft>
                <a:spcPts val="200"/>
              </a:spcAft>
              <a:buClr>
                <a:srgbClr val="4590B8"/>
              </a:buClr>
              <a:buSzPct val="92000"/>
            </a:pPr>
            <a:r>
              <a:rPr lang="en-US" sz="1000" i="1" cap="all" dirty="0">
                <a:solidFill>
                  <a:srgbClr val="4590B8"/>
                </a:solidFill>
              </a:rPr>
              <a:t>Professor OF Mechanical engineering</a:t>
            </a:r>
          </a:p>
          <a:p>
            <a:pPr algn="ctr">
              <a:spcBef>
                <a:spcPct val="20000"/>
              </a:spcBef>
              <a:spcAft>
                <a:spcPts val="200"/>
              </a:spcAft>
              <a:buClr>
                <a:srgbClr val="4590B8"/>
              </a:buClr>
              <a:buSzPct val="92000"/>
            </a:pPr>
            <a:r>
              <a:rPr lang="en-US" sz="1000" i="1" cap="all" dirty="0">
                <a:solidFill>
                  <a:srgbClr val="4590B8"/>
                </a:solidFill>
              </a:rPr>
              <a:t> Northern Arizona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237" y="5790551"/>
            <a:ext cx="1075298" cy="8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Results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85415" y="6492875"/>
            <a:ext cx="325392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4" y="1973659"/>
            <a:ext cx="5232832" cy="3922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876" y="1973658"/>
            <a:ext cx="5334141" cy="39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Results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7" y="1298655"/>
            <a:ext cx="10058401" cy="49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ignificant difference between the theoretical and observed order of convergence</a:t>
            </a:r>
          </a:p>
          <a:p>
            <a:pPr lvl="1"/>
            <a:r>
              <a:rPr lang="en-US" dirty="0" smtClean="0"/>
              <a:t>Theoretical = 2</a:t>
            </a:r>
          </a:p>
          <a:p>
            <a:pPr lvl="1"/>
            <a:r>
              <a:rPr lang="en-US" dirty="0" smtClean="0"/>
              <a:t>Observed= -1.33</a:t>
            </a:r>
          </a:p>
          <a:p>
            <a:r>
              <a:rPr lang="en-US" dirty="0" smtClean="0"/>
              <a:t>Not in the asymptotic range</a:t>
            </a:r>
          </a:p>
          <a:p>
            <a:pPr lvl="1"/>
            <a:r>
              <a:rPr lang="en-US" dirty="0" smtClean="0"/>
              <a:t>Finer Mesh</a:t>
            </a:r>
          </a:p>
          <a:p>
            <a:r>
              <a:rPr lang="en-US" dirty="0" smtClean="0"/>
              <a:t>Iterative Error Influence</a:t>
            </a:r>
          </a:p>
          <a:p>
            <a:pPr lvl="1"/>
            <a:r>
              <a:rPr lang="en-US" dirty="0" smtClean="0"/>
              <a:t>Increase the number of iterations</a:t>
            </a:r>
          </a:p>
          <a:p>
            <a:pPr lvl="1"/>
            <a:endParaRPr lang="en-US" dirty="0" smtClean="0"/>
          </a:p>
          <a:p>
            <a:pPr marL="3240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Dr. Tom Acker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Energy </a:t>
            </a:r>
            <a:r>
              <a:rPr lang="en-US" i="1" dirty="0">
                <a:solidFill>
                  <a:schemeClr val="accent1"/>
                </a:solidFill>
              </a:rPr>
              <a:t>and Computational Modeling (ECM) </a:t>
            </a:r>
            <a:r>
              <a:rPr lang="en-US" i="1" dirty="0" smtClean="0">
                <a:solidFill>
                  <a:schemeClr val="accent1"/>
                </a:solidFill>
              </a:rPr>
              <a:t>Lab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accent1"/>
                </a:solidFill>
              </a:rPr>
              <a:t>Kathleen </a:t>
            </a:r>
            <a:r>
              <a:rPr lang="en-US" i="1" dirty="0" err="1" smtClean="0">
                <a:solidFill>
                  <a:schemeClr val="accent1"/>
                </a:solidFill>
              </a:rPr>
              <a:t>Stigmon</a:t>
            </a:r>
            <a:r>
              <a:rPr lang="en-US" i="1" dirty="0" smtClean="0">
                <a:solidFill>
                  <a:schemeClr val="accent1"/>
                </a:solidFill>
              </a:rPr>
              <a:t> &amp; Dr. Nadine Barlow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NAU Nasa Space Grant</a:t>
            </a:r>
          </a:p>
          <a:p>
            <a:endParaRPr lang="en-US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73993" y="2853007"/>
            <a:ext cx="3709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84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[1]	ASME, “Standard for Verification and Validation in Computational Fluid Dynamics and Heat Transfer,” </a:t>
            </a:r>
            <a:r>
              <a:rPr lang="en-US" i="1" dirty="0"/>
              <a:t>ASME V&amp;V 20-2009</a:t>
            </a:r>
            <a:r>
              <a:rPr lang="en-US" dirty="0"/>
              <a:t>, 2009.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[2]	T. S. Phillips, C. Roy, D. </a:t>
            </a:r>
            <a:r>
              <a:rPr lang="en-US" dirty="0" err="1"/>
              <a:t>Tafti</a:t>
            </a:r>
            <a:r>
              <a:rPr lang="en-US" dirty="0"/>
              <a:t>, W. Mason, and E. Cliff, “Extrapolation-based Discretization Error and Uncertainty Estimation in Computational Fluid Dynamics,” 2012.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[3]	C. Roy, “Review of Discretization Error Estimators in Scientific Computing,” </a:t>
            </a:r>
            <a:r>
              <a:rPr lang="en-US" i="1" dirty="0"/>
              <a:t>AIAA Pap.</a:t>
            </a:r>
            <a:r>
              <a:rPr lang="en-US" dirty="0"/>
              <a:t>, no. January, pp. 1–29,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[4]	L. F. Richardson, “The Approximate Arithmetical Solution by Finite Differences of Physical Problems involving Differential Equations, with an Application to the Stresses in a Masonry Dam,” </a:t>
            </a:r>
            <a:r>
              <a:rPr lang="en-US" i="1" dirty="0"/>
              <a:t>Trans. R. Soc. London</a:t>
            </a:r>
            <a:r>
              <a:rPr lang="en-US" dirty="0"/>
              <a:t>, vol. 210, 1910.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[5]	W. Oberkampf and C. Roy, </a:t>
            </a:r>
            <a:r>
              <a:rPr lang="en-US" i="1" dirty="0"/>
              <a:t>Verification and Validation in Scientific Computing</a:t>
            </a:r>
            <a:r>
              <a:rPr lang="en-US" dirty="0"/>
              <a:t>. New York: Cambridge University Press,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[6]	P. J. Roache, “Perspective: A Method for Uniform Reporting of Grid Refinement Studies,” </a:t>
            </a:r>
            <a:r>
              <a:rPr lang="en-US" i="1" dirty="0"/>
              <a:t>J. Fluids Eng.</a:t>
            </a:r>
            <a:r>
              <a:rPr lang="en-US" dirty="0"/>
              <a:t>, vol. 116, no. 405, 1994.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[7]	Meteodyn, “Technical note -</a:t>
            </a:r>
            <a:r>
              <a:rPr lang="en-US" dirty="0" err="1"/>
              <a:t>meteodyn</a:t>
            </a:r>
            <a:r>
              <a:rPr lang="en-US" dirty="0"/>
              <a:t> WT.”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[8]	D. Martindale, “Distributed Wind Resource Assessment Using Meteodyn </a:t>
            </a:r>
            <a:r>
              <a:rPr lang="en-US" dirty="0" err="1"/>
              <a:t>Wt</a:t>
            </a:r>
            <a:r>
              <a:rPr lang="en-US" dirty="0"/>
              <a:t>,” Northern Arizona University,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Perform an Uncertainty Quantification in Wind Power </a:t>
            </a:r>
            <a:r>
              <a:rPr lang="en-US" b="1" dirty="0" smtClean="0">
                <a:solidFill>
                  <a:schemeClr val="accent1"/>
                </a:solidFill>
              </a:rPr>
              <a:t>Predictions from Meteodyn WT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Use Computation Resources available at the Energy and Computational Modeling (ECM) Lab.</a:t>
            </a:r>
          </a:p>
          <a:p>
            <a:r>
              <a:rPr lang="en-US" b="1" dirty="0">
                <a:solidFill>
                  <a:schemeClr val="accent1"/>
                </a:solidFill>
              </a:rPr>
              <a:t>Determine: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Numerical </a:t>
            </a:r>
            <a:r>
              <a:rPr lang="en-US" i="1" dirty="0" smtClean="0">
                <a:solidFill>
                  <a:schemeClr val="accent1"/>
                </a:solidFill>
              </a:rPr>
              <a:t>Uncertainty in Wind Speed Prediction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Quantify </a:t>
            </a:r>
            <a:r>
              <a:rPr lang="en-US" b="1" dirty="0">
                <a:solidFill>
                  <a:schemeClr val="accent1"/>
                </a:solidFill>
              </a:rPr>
              <a:t>Total Uncertainty in Model Results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Velocity with 95%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299" y="6388541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64425" y="1081323"/>
            <a:ext cx="1977438" cy="1172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7361" y="1251980"/>
            <a:ext cx="16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Simulation Error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179" y="2837450"/>
            <a:ext cx="1793280" cy="105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199" y="3009648"/>
            <a:ext cx="139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Modeling Error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50945" y="2837450"/>
            <a:ext cx="1793280" cy="105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52105" y="3163536"/>
            <a:ext cx="139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Input Error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08018" y="4667241"/>
            <a:ext cx="1457446" cy="85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31104" y="4792315"/>
            <a:ext cx="161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Statistical Sampling Error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97497" y="4652027"/>
            <a:ext cx="1457446" cy="85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62501" y="4792315"/>
            <a:ext cx="114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Round-Off Error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52757" y="4652027"/>
            <a:ext cx="1457446" cy="85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39321" y="4771597"/>
            <a:ext cx="114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Iterative Error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5" idx="2"/>
            <a:endCxn id="14" idx="0"/>
          </p:cNvCxnSpPr>
          <p:nvPr/>
        </p:nvCxnSpPr>
        <p:spPr>
          <a:xfrm flipH="1">
            <a:off x="4847585" y="2253632"/>
            <a:ext cx="5559" cy="583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39779" y="2538870"/>
            <a:ext cx="3645572" cy="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0"/>
          </p:cNvCxnSpPr>
          <p:nvPr/>
        </p:nvCxnSpPr>
        <p:spPr>
          <a:xfrm>
            <a:off x="8485351" y="2545541"/>
            <a:ext cx="0" cy="291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80679" y="2531069"/>
            <a:ext cx="3645572" cy="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80679" y="2537740"/>
            <a:ext cx="0" cy="291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485351" y="3889732"/>
            <a:ext cx="5560" cy="408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43301" y="4297630"/>
            <a:ext cx="4667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810320" y="4298046"/>
            <a:ext cx="0" cy="36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8" idx="0"/>
          </p:cNvCxnSpPr>
          <p:nvPr/>
        </p:nvCxnSpPr>
        <p:spPr>
          <a:xfrm>
            <a:off x="6126220" y="4297630"/>
            <a:ext cx="0" cy="354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250106" y="4305903"/>
            <a:ext cx="0" cy="36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81480" y="4298046"/>
            <a:ext cx="0" cy="361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588711" y="2837450"/>
            <a:ext cx="1793280" cy="105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68538" y="3069663"/>
            <a:ext cx="139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Numerical Error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46601" y="4667241"/>
            <a:ext cx="1457446" cy="855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65729" y="4807529"/>
            <a:ext cx="148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Discretization Error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44" y="3125680"/>
            <a:ext cx="4590818" cy="8372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3" y="4429013"/>
            <a:ext cx="2960040" cy="1150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7" y="1386101"/>
            <a:ext cx="3005138" cy="1304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5947" y="2841429"/>
            <a:ext cx="625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Computational Fluid Dynamics (CFD)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Solves the Nonlinear, Steady, incompressible,  isothermal Reynolds Averaged Naiver Stokes (RANS) equations.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Uses a one-equation closure model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5947" y="1656387"/>
            <a:ext cx="403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Geographic Information System (GIS)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to develop the elevation 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8809" y="4429013"/>
            <a:ext cx="445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Matrix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for data reduction and visualization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37" y="1091002"/>
            <a:ext cx="8305186" cy="5677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9469" y="6312320"/>
            <a:ext cx="1156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Flagstaff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5990" y="2728967"/>
            <a:ext cx="19775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 Canyon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1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37" y="1091002"/>
            <a:ext cx="8305186" cy="567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63" y="2334978"/>
            <a:ext cx="5211577" cy="33193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419865" y="2735573"/>
            <a:ext cx="19775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 Canyon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9469" y="6312320"/>
            <a:ext cx="11561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Flagstaff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5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34" y="1825451"/>
            <a:ext cx="4390782" cy="430091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938954" y="1638882"/>
            <a:ext cx="4743938" cy="21828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38954" y="3821723"/>
            <a:ext cx="4657969" cy="19108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53717" y="3736284"/>
            <a:ext cx="148493" cy="170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70480" y="1462823"/>
            <a:ext cx="5021520" cy="45081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29" r="-1129"/>
          <a:stretch/>
        </p:blipFill>
        <p:spPr>
          <a:xfrm>
            <a:off x="7785836" y="2253652"/>
            <a:ext cx="3855048" cy="29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4" y="451851"/>
            <a:ext cx="11261990" cy="1032051"/>
          </a:xfrm>
        </p:spPr>
        <p:txBody>
          <a:bodyPr/>
          <a:lstStyle/>
          <a:p>
            <a:r>
              <a:rPr lang="en-US" dirty="0" smtClean="0"/>
              <a:t>Richardson Extrapolation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78173" y="3218902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182855" y="331034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182855" y="340178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182855" y="349322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1182855" y="358618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1182855" y="3689344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182855" y="3780784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182855" y="3872224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182855" y="3967408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182855" y="407056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182855" y="416200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182855" y="425344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182855" y="4346409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182855" y="444956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182855" y="454100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182855" y="463244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V="1">
            <a:off x="35174" y="4347519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182855" y="4729852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182855" y="4833010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182855" y="4924450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182855" y="5015890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182855" y="510885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182855" y="5212011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182855" y="5303451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1182855" y="5394891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178173" y="5490075"/>
            <a:ext cx="2290682" cy="311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6200000" flipV="1">
            <a:off x="126613" y="4347650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V="1">
            <a:off x="227562" y="4346944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V="1">
            <a:off x="319001" y="4347075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6200000" flipV="1">
            <a:off x="408843" y="434427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V="1">
            <a:off x="500282" y="4344408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601231" y="4343702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V="1">
            <a:off x="692670" y="434383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 flipV="1">
            <a:off x="782512" y="433733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 flipV="1">
            <a:off x="873951" y="4337464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 flipV="1">
            <a:off x="974900" y="4336758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 flipV="1">
            <a:off x="1066339" y="4336889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V="1">
            <a:off x="1157779" y="4343702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1249218" y="4343833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V="1">
            <a:off x="1350167" y="434312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 flipV="1">
            <a:off x="1441606" y="4343258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6200000" flipV="1">
            <a:off x="1531448" y="4340460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V="1">
            <a:off x="1622887" y="4340591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V="1">
            <a:off x="1723836" y="4339885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V="1">
            <a:off x="1815275" y="434001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V="1">
            <a:off x="1905117" y="4333516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V="1">
            <a:off x="1996556" y="4333647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6200000" flipV="1">
            <a:off x="2097505" y="4332941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6200000" flipV="1">
            <a:off x="2188944" y="4333072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6200000" flipV="1">
            <a:off x="2284554" y="4339885"/>
            <a:ext cx="2286000" cy="0"/>
          </a:xfrm>
          <a:prstGeom prst="line">
            <a:avLst/>
          </a:prstGeom>
          <a:solidFill>
            <a:schemeClr val="bg1"/>
          </a:solidFill>
          <a:ln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439932" y="3150435"/>
            <a:ext cx="124107" cy="237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164856" y="3119016"/>
            <a:ext cx="2299317" cy="8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4574922" y="3213926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4579604" y="3396807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579604" y="3581210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579604" y="3775808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4579604" y="3962432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4579604" y="4157030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4579604" y="4341433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4579604" y="4536031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16200000" flipV="1">
            <a:off x="3431923" y="4342543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4579604" y="4724876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4579604" y="4919474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4579604" y="5103877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579604" y="5298475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4574922" y="5485099"/>
            <a:ext cx="2290682" cy="311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 flipV="1">
            <a:off x="3624311" y="4341968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 flipV="1">
            <a:off x="3805592" y="4339301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 flipV="1">
            <a:off x="3997980" y="4338726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6200000" flipV="1">
            <a:off x="4179261" y="4332357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 flipV="1">
            <a:off x="4371649" y="4331782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V="1">
            <a:off x="4554528" y="4338726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16200000" flipV="1">
            <a:off x="4746916" y="4338151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6200000" flipV="1">
            <a:off x="4928197" y="4335484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6200000" flipV="1">
            <a:off x="5120585" y="4334909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6200000" flipV="1">
            <a:off x="5301866" y="4328540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V="1">
            <a:off x="5494254" y="4327965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16200000" flipV="1">
            <a:off x="5681303" y="4334909"/>
            <a:ext cx="228600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7870409" y="3210775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7875091" y="3578059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V="1">
            <a:off x="7875091" y="3959281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V="1">
            <a:off x="7875091" y="4338282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6200000" flipV="1">
            <a:off x="6727410" y="4339392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V="1">
            <a:off x="7875091" y="4721725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V="1">
            <a:off x="7875091" y="5100726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flipV="1">
            <a:off x="7870409" y="5481948"/>
            <a:ext cx="2290682" cy="311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rot="16200000" flipV="1">
            <a:off x="7101079" y="4336150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rot="16200000" flipV="1">
            <a:off x="7474748" y="4329206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16200000" flipV="1">
            <a:off x="7850015" y="4335575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rot="16200000" flipV="1">
            <a:off x="8223684" y="4332333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 rot="16200000" flipV="1">
            <a:off x="8597353" y="4325389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16200000" flipV="1">
            <a:off x="8976790" y="4331758"/>
            <a:ext cx="2286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9" name="Rectangle 348"/>
          <p:cNvSpPr/>
          <p:nvPr/>
        </p:nvSpPr>
        <p:spPr>
          <a:xfrm>
            <a:off x="10131581" y="3140576"/>
            <a:ext cx="124107" cy="237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7843550" y="3122469"/>
            <a:ext cx="2299317" cy="8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1929779" y="5637581"/>
            <a:ext cx="20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Fine</a:t>
            </a:r>
            <a:endParaRPr lang="en-US" dirty="0"/>
          </a:p>
        </p:txBody>
      </p:sp>
      <p:sp>
        <p:nvSpPr>
          <p:cNvPr id="356" name="TextBox 355"/>
          <p:cNvSpPr txBox="1"/>
          <p:nvPr/>
        </p:nvSpPr>
        <p:spPr>
          <a:xfrm>
            <a:off x="5322261" y="5613482"/>
            <a:ext cx="20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</a:t>
            </a:r>
            <a:endParaRPr lang="en-US" dirty="0"/>
          </a:p>
        </p:txBody>
      </p:sp>
      <p:sp>
        <p:nvSpPr>
          <p:cNvPr id="357" name="TextBox 356"/>
          <p:cNvSpPr txBox="1"/>
          <p:nvPr/>
        </p:nvSpPr>
        <p:spPr>
          <a:xfrm>
            <a:off x="8501307" y="5582294"/>
            <a:ext cx="20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4532021" y="3125620"/>
            <a:ext cx="2299317" cy="8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6836950" y="3171765"/>
            <a:ext cx="124107" cy="237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285295" y="4696471"/>
            <a:ext cx="54591" cy="545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675334" y="4329206"/>
            <a:ext cx="54591" cy="545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448679" y="4366932"/>
            <a:ext cx="250418" cy="1506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3" idx="0"/>
          </p:cNvCxnSpPr>
          <p:nvPr/>
        </p:nvCxnSpPr>
        <p:spPr>
          <a:xfrm flipV="1">
            <a:off x="5108825" y="4733699"/>
            <a:ext cx="187541" cy="1080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42042" y="5814020"/>
            <a:ext cx="153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Intersecting Nodes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30414" y="14817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Systematically Refined </a:t>
            </a:r>
            <a:r>
              <a:rPr lang="en-US" sz="2000" dirty="0" smtClean="0"/>
              <a:t>Mesh’s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15625" y="1874220"/>
                <a:ext cx="2316403" cy="747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25" y="1874220"/>
                <a:ext cx="2316403" cy="7477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69376" y="2716551"/>
                <a:ext cx="2861745" cy="547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𝐺𝐶𝐼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𝑟h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376" y="2716551"/>
                <a:ext cx="2861745" cy="5477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2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2.96296E-6 L -0.27044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7.40741E-7 L -0.27044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4.81481E-6 L -0.2704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1.11111E-6 L -0.2704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1.11111E-6 L -0.27044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4.07407E-6 L -0.27044 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1.11022E-16 L -0.27044 1.11022E-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2.96296E-6 L -0.27044 2.962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4.07407E-6 L -0.27044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1.11022E-16 L -0.27044 1.11022E-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4.07407E-6 L -0.27044 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2.96296E-6 L -0.27044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2.96296E-6 L -0.27044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-2.96296E-6 L -0.27044 -2.9629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4.44444E-6 L 0.27852 -4.44444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1.11111E-6 L 0.27851 1.11111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4.81481E-6 L 0.27851 -4.8148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7.40741E-7 L 0.27851 7.40741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3.33333E-6 L 0.27851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96296E-6 L 0.27851 -2.96296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1.11111E-6 L 0.27851 1.11111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33333E-6 L 0.27851 -3.33333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22222E-6 L 0.27851 -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1.48148E-6 L 0.27851 1.48148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4.44444E-6 L 0.27851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1.11111E-6 L 0.27851 1.1111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3.7037E-6 L 0.27851 3.7037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59259E-6 L 0.27851 -2.5925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2.96296E-6 L 0.27851 2.96296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96296E-6 L 0.27851 -2.96296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2.22222E-6 L 0.27852 2.22222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33333E-6 L 0.27851 -3.33333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3.7037E-7 L 0.27851 3.7037E-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4.44444E-6 L 0.27851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1.48148E-6 L 0.27851 -1.48148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2.59259E-6 L 0.27851 2.59259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7037E-6 L 0.27851 -3.7037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3.7037E-7 L 0.27851 3.7037E-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4.07407E-6 L 0.27851 -4.07407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4.44444E-6 L 0.27852 -4.44444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2.22222E-6 L 0.27851 2.22222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3.7037E-6 L 0.27852 3.7037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3.7037E-6 L 0.27852 3.7037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4.81481E-6 L 0.27852 -4.8148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4.81481E-6 L 0.27851 -4.8148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33333E-6 L 0.27851 -3.33333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33333E-6 L 0.27852 -3.33333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2.59259E-6 L 0.27852 2.59259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2.59259E-6 L 0.27852 2.59259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2.59259E-6 L 0.27851 2.59259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2.59259E-6 L 0.27852 2.59259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33333E-6 L 0.27852 -3.33333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33333E-6 L 0.27852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33333E-6 L 0.27851 -3.33333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33333E-6 L 0.27851 -3.33333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7037E-7 L 0.27852 -3.7037E-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7037E-7 L 0.27852 -3.7037E-7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7037E-7 L 0.27851 -3.7037E-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3.7037E-7 L 0.27851 -3.7037E-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4.44444E-6 L 0.27852 -4.44444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4.44444E-6 L 0.27852 -4.44444E-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96296E-6 L 0.27851 -2.96296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1 -2.96296E-6 L 0.27851 -2.96296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-3.7037E-7 L 0.27852 -3.7037E-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55" grpId="0"/>
      <p:bldP spid="356" grpId="0"/>
      <p:bldP spid="357" grpId="0"/>
      <p:bldP spid="207" grpId="0" animBg="1"/>
      <p:bldP spid="110" grpId="0" animBg="1"/>
      <p:bldP spid="111" grpId="0" animBg="1"/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Results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8" y="1851408"/>
            <a:ext cx="5362808" cy="4251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906" y="1851408"/>
            <a:ext cx="5682128" cy="4251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098" y="1376854"/>
            <a:ext cx="382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Order of convergence = -1.33</a:t>
            </a:r>
          </a:p>
        </p:txBody>
      </p:sp>
    </p:spTree>
    <p:extLst>
      <p:ext uri="{BB962C8B-B14F-4D97-AF65-F5344CB8AC3E}">
        <p14:creationId xmlns:p14="http://schemas.microsoft.com/office/powerpoint/2010/main" val="32270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22630</TotalTime>
  <Words>264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Gill Sans MT</vt:lpstr>
      <vt:lpstr>Wingdings 2</vt:lpstr>
      <vt:lpstr>Dividend</vt:lpstr>
      <vt:lpstr>QUANTIFYING THE UNCERTAINTY IN Wind Power Production Using Meteodyn WT</vt:lpstr>
      <vt:lpstr>Objectives</vt:lpstr>
      <vt:lpstr>Background</vt:lpstr>
      <vt:lpstr>Software</vt:lpstr>
      <vt:lpstr>Location</vt:lpstr>
      <vt:lpstr>Location</vt:lpstr>
      <vt:lpstr>Mesh</vt:lpstr>
      <vt:lpstr>Richardson Extrapolation</vt:lpstr>
      <vt:lpstr>Synthesis Results  </vt:lpstr>
      <vt:lpstr>Synthesis Results  </vt:lpstr>
      <vt:lpstr>Synthesis Results  </vt:lpstr>
      <vt:lpstr>conclusion</vt:lpstr>
      <vt:lpstr>Acknowledgements</vt:lpstr>
      <vt:lpstr>PowerPoint Presentation</vt:lpstr>
      <vt:lpstr>References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Arizona university intercollegiate athletic committee (IAC)</dc:title>
  <dc:creator>Shannon Marie Guerrero</dc:creator>
  <cp:lastModifiedBy>Bray K Moll</cp:lastModifiedBy>
  <cp:revision>385</cp:revision>
  <cp:lastPrinted>2016-09-08T22:46:01Z</cp:lastPrinted>
  <dcterms:created xsi:type="dcterms:W3CDTF">2016-09-08T19:34:24Z</dcterms:created>
  <dcterms:modified xsi:type="dcterms:W3CDTF">2018-03-31T04:12:24Z</dcterms:modified>
</cp:coreProperties>
</file>